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sldIdLst>
    <p:sldId id="256" r:id="rId2"/>
    <p:sldId id="257" r:id="rId3"/>
    <p:sldId id="258" r:id="rId4"/>
    <p:sldId id="259" r:id="rId5"/>
    <p:sldId id="261" r:id="rId6"/>
    <p:sldId id="260" r:id="rId7"/>
    <p:sldId id="270" r:id="rId8"/>
    <p:sldId id="262" r:id="rId9"/>
    <p:sldId id="265" r:id="rId10"/>
    <p:sldId id="263" r:id="rId11"/>
    <p:sldId id="264" r:id="rId12"/>
    <p:sldId id="269" r:id="rId13"/>
    <p:sldId id="271" r:id="rId14"/>
    <p:sldId id="266" r:id="rId15"/>
    <p:sldId id="268" r:id="rId16"/>
    <p:sldId id="272"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312"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47CBB595-23AD-4AAB-889E-7D8BFD36F2F2}" type="datetimeFigureOut">
              <a:rPr lang="en-GB" smtClean="0"/>
              <a:t>16/10/2017</a:t>
            </a:fld>
            <a:endParaRPr lang="en-GB" dirty="0"/>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GB" dirty="0"/>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E894C459-77D4-45E7-8BD2-0681D1C99EB4}" type="slidenum">
              <a:rPr lang="en-GB" smtClean="0"/>
              <a:t>‹#›</a:t>
            </a:fld>
            <a:endParaRPr lang="en-GB"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7CBB595-23AD-4AAB-889E-7D8BFD36F2F2}" type="datetimeFigureOut">
              <a:rPr lang="en-GB" smtClean="0"/>
              <a:t>16/10/2017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894C459-77D4-45E7-8BD2-0681D1C99EB4}" type="slidenum">
              <a:rPr lang="en-GB" smtClean="0"/>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7CBB595-23AD-4AAB-889E-7D8BFD36F2F2}" type="datetimeFigureOut">
              <a:rPr lang="en-GB" smtClean="0"/>
              <a:t>16/10/2017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894C459-77D4-45E7-8BD2-0681D1C99EB4}" type="slidenum">
              <a:rPr lang="en-GB" smtClean="0"/>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47CBB595-23AD-4AAB-889E-7D8BFD36F2F2}" type="datetimeFigureOut">
              <a:rPr lang="en-GB" smtClean="0"/>
              <a:t>16/10/2017</a:t>
            </a:fld>
            <a:endParaRPr lang="en-GB" dirty="0"/>
          </a:p>
        </p:txBody>
      </p:sp>
      <p:sp>
        <p:nvSpPr>
          <p:cNvPr id="9" name="Slide Number Placeholder 8"/>
          <p:cNvSpPr>
            <a:spLocks noGrp="1"/>
          </p:cNvSpPr>
          <p:nvPr>
            <p:ph type="sldNum" sz="quarter" idx="15"/>
          </p:nvPr>
        </p:nvSpPr>
        <p:spPr/>
        <p:txBody>
          <a:bodyPr rtlCol="0"/>
          <a:lstStyle/>
          <a:p>
            <a:fld id="{E894C459-77D4-45E7-8BD2-0681D1C99EB4}" type="slidenum">
              <a:rPr lang="en-GB" smtClean="0"/>
              <a:t>‹#›</a:t>
            </a:fld>
            <a:endParaRPr lang="en-GB" dirty="0"/>
          </a:p>
        </p:txBody>
      </p:sp>
      <p:sp>
        <p:nvSpPr>
          <p:cNvPr id="10" name="Footer Placeholder 9"/>
          <p:cNvSpPr>
            <a:spLocks noGrp="1"/>
          </p:cNvSpPr>
          <p:nvPr>
            <p:ph type="ftr" sz="quarter" idx="16"/>
          </p:nvPr>
        </p:nvSpPr>
        <p:spPr/>
        <p:txBody>
          <a:bodyPr rtlCol="0"/>
          <a:lstStyle/>
          <a:p>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47CBB595-23AD-4AAB-889E-7D8BFD36F2F2}" type="datetimeFigureOut">
              <a:rPr lang="en-GB" smtClean="0"/>
              <a:t>16/10/2017</a:t>
            </a:fld>
            <a:endParaRPr lang="en-GB" dirty="0"/>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GB" dirty="0"/>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Slide Number Placeholder 5"/>
          <p:cNvSpPr>
            <a:spLocks noGrp="1"/>
          </p:cNvSpPr>
          <p:nvPr>
            <p:ph type="sldNum" sz="quarter" idx="12"/>
          </p:nvPr>
        </p:nvSpPr>
        <p:spPr bwMode="auto">
          <a:xfrm>
            <a:off x="1340616" y="4928702"/>
            <a:ext cx="609600" cy="517524"/>
          </a:xfrm>
        </p:spPr>
        <p:txBody>
          <a:bodyPr/>
          <a:lstStyle/>
          <a:p>
            <a:fld id="{E894C459-77D4-45E7-8BD2-0681D1C99EB4}" type="slidenum">
              <a:rPr lang="en-GB" smtClean="0"/>
              <a:t>‹#›</a:t>
            </a:fld>
            <a:endParaRPr lang="en-GB"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47CBB595-23AD-4AAB-889E-7D8BFD36F2F2}" type="datetimeFigureOut">
              <a:rPr lang="en-GB" smtClean="0"/>
              <a:t>16/10/2017</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E894C459-77D4-45E7-8BD2-0681D1C99EB4}" type="slidenum">
              <a:rPr lang="en-GB" smtClean="0"/>
              <a:t>‹#›</a:t>
            </a:fld>
            <a:endParaRPr lang="en-GB" dirty="0"/>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47CBB595-23AD-4AAB-889E-7D8BFD36F2F2}" type="datetimeFigureOut">
              <a:rPr lang="en-GB" smtClean="0"/>
              <a:t>16/10/2017</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E894C459-77D4-45E7-8BD2-0681D1C99EB4}" type="slidenum">
              <a:rPr lang="en-GB" smtClean="0"/>
              <a:t>‹#›</a:t>
            </a:fld>
            <a:endParaRPr lang="en-GB" dirty="0"/>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47CBB595-23AD-4AAB-889E-7D8BFD36F2F2}" type="datetimeFigureOut">
              <a:rPr lang="en-GB" smtClean="0"/>
              <a:t>16/10/2017</a:t>
            </a:fld>
            <a:endParaRPr lang="en-GB" dirty="0"/>
          </a:p>
        </p:txBody>
      </p:sp>
      <p:sp>
        <p:nvSpPr>
          <p:cNvPr id="7" name="Slide Number Placeholder 6"/>
          <p:cNvSpPr>
            <a:spLocks noGrp="1"/>
          </p:cNvSpPr>
          <p:nvPr>
            <p:ph type="sldNum" sz="quarter" idx="11"/>
          </p:nvPr>
        </p:nvSpPr>
        <p:spPr/>
        <p:txBody>
          <a:bodyPr rtlCol="0"/>
          <a:lstStyle/>
          <a:p>
            <a:fld id="{E894C459-77D4-45E7-8BD2-0681D1C99EB4}" type="slidenum">
              <a:rPr lang="en-GB" smtClean="0"/>
              <a:t>‹#›</a:t>
            </a:fld>
            <a:endParaRPr lang="en-GB" dirty="0"/>
          </a:p>
        </p:txBody>
      </p:sp>
      <p:sp>
        <p:nvSpPr>
          <p:cNvPr id="8" name="Footer Placeholder 7"/>
          <p:cNvSpPr>
            <a:spLocks noGrp="1"/>
          </p:cNvSpPr>
          <p:nvPr>
            <p:ph type="ftr" sz="quarter" idx="12"/>
          </p:nvPr>
        </p:nvSpPr>
        <p:spPr/>
        <p:txBody>
          <a:bodyPr rtlCol="0"/>
          <a:lstStyle/>
          <a:p>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CBB595-23AD-4AAB-889E-7D8BFD36F2F2}" type="datetimeFigureOut">
              <a:rPr lang="en-GB" smtClean="0"/>
              <a:t>16/10/2017</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E894C459-77D4-45E7-8BD2-0681D1C99EB4}" type="slidenum">
              <a:rPr lang="en-GB" smtClean="0"/>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47CBB595-23AD-4AAB-889E-7D8BFD36F2F2}" type="datetimeFigureOut">
              <a:rPr lang="en-GB" smtClean="0"/>
              <a:t>16/10/2017</a:t>
            </a:fld>
            <a:endParaRPr lang="en-GB" dirty="0"/>
          </a:p>
        </p:txBody>
      </p:sp>
      <p:sp>
        <p:nvSpPr>
          <p:cNvPr id="22" name="Slide Number Placeholder 21"/>
          <p:cNvSpPr>
            <a:spLocks noGrp="1"/>
          </p:cNvSpPr>
          <p:nvPr>
            <p:ph type="sldNum" sz="quarter" idx="15"/>
          </p:nvPr>
        </p:nvSpPr>
        <p:spPr/>
        <p:txBody>
          <a:bodyPr rtlCol="0"/>
          <a:lstStyle/>
          <a:p>
            <a:fld id="{E894C459-77D4-45E7-8BD2-0681D1C99EB4}" type="slidenum">
              <a:rPr lang="en-GB" smtClean="0"/>
              <a:t>‹#›</a:t>
            </a:fld>
            <a:endParaRPr lang="en-GB" dirty="0"/>
          </a:p>
        </p:txBody>
      </p:sp>
      <p:sp>
        <p:nvSpPr>
          <p:cNvPr id="23" name="Footer Placeholder 22"/>
          <p:cNvSpPr>
            <a:spLocks noGrp="1"/>
          </p:cNvSpPr>
          <p:nvPr>
            <p:ph type="ftr" sz="quarter" idx="16"/>
          </p:nvPr>
        </p:nvSpPr>
        <p:spPr/>
        <p:txBody>
          <a:bodyPr rtlCol="0"/>
          <a:lstStyle/>
          <a:p>
            <a:endParaRPr lang="en-GB"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dirty="0"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47CBB595-23AD-4AAB-889E-7D8BFD36F2F2}" type="datetimeFigureOut">
              <a:rPr lang="en-GB" smtClean="0"/>
              <a:t>16/10/2017</a:t>
            </a:fld>
            <a:endParaRPr lang="en-GB" dirty="0"/>
          </a:p>
        </p:txBody>
      </p:sp>
      <p:sp>
        <p:nvSpPr>
          <p:cNvPr id="18" name="Slide Number Placeholder 17"/>
          <p:cNvSpPr>
            <a:spLocks noGrp="1"/>
          </p:cNvSpPr>
          <p:nvPr>
            <p:ph type="sldNum" sz="quarter" idx="11"/>
          </p:nvPr>
        </p:nvSpPr>
        <p:spPr/>
        <p:txBody>
          <a:bodyPr rtlCol="0"/>
          <a:lstStyle/>
          <a:p>
            <a:fld id="{E894C459-77D4-45E7-8BD2-0681D1C99EB4}" type="slidenum">
              <a:rPr lang="en-GB" smtClean="0"/>
              <a:t>‹#›</a:t>
            </a:fld>
            <a:endParaRPr lang="en-GB" dirty="0"/>
          </a:p>
        </p:txBody>
      </p:sp>
      <p:sp>
        <p:nvSpPr>
          <p:cNvPr id="21" name="Footer Placeholder 20"/>
          <p:cNvSpPr>
            <a:spLocks noGrp="1"/>
          </p:cNvSpPr>
          <p:nvPr>
            <p:ph type="ftr" sz="quarter" idx="12"/>
          </p:nvPr>
        </p:nvSpPr>
        <p:spPr/>
        <p:txBody>
          <a:bodyPr rtlCol="0"/>
          <a:lstStyle/>
          <a:p>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47CBB595-23AD-4AAB-889E-7D8BFD36F2F2}" type="datetimeFigureOut">
              <a:rPr lang="en-GB" smtClean="0"/>
              <a:t>16/10/2017</a:t>
            </a:fld>
            <a:endParaRPr lang="en-GB" dirty="0"/>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GB" dirty="0"/>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E894C459-77D4-45E7-8BD2-0681D1C99EB4}" type="slidenum">
              <a:rPr lang="en-GB" smtClean="0"/>
              <a:t>‹#›</a:t>
            </a:fld>
            <a:endParaRPr lang="en-GB" dirty="0"/>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youtube.com/watch?v=RlpsmpWOUFY"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Story time phonics</a:t>
            </a:r>
            <a:endParaRPr lang="en-GB" dirty="0"/>
          </a:p>
        </p:txBody>
      </p:sp>
      <p:sp>
        <p:nvSpPr>
          <p:cNvPr id="3" name="Subtitle 2"/>
          <p:cNvSpPr>
            <a:spLocks noGrp="1"/>
          </p:cNvSpPr>
          <p:nvPr>
            <p:ph type="subTitle" idx="1"/>
          </p:nvPr>
        </p:nvSpPr>
        <p:spPr/>
        <p:txBody>
          <a:bodyPr/>
          <a:lstStyle/>
          <a:p>
            <a:r>
              <a:rPr lang="en-GB" dirty="0" smtClean="0"/>
              <a:t>Wheatfields Primary School</a:t>
            </a:r>
            <a:endParaRPr lang="en-GB" dirty="0"/>
          </a:p>
        </p:txBody>
      </p:sp>
    </p:spTree>
    <p:extLst>
      <p:ext uri="{BB962C8B-B14F-4D97-AF65-F5344CB8AC3E}">
        <p14:creationId xmlns:p14="http://schemas.microsoft.com/office/powerpoint/2010/main" val="11108715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sounds…</a:t>
            </a:r>
            <a:endParaRPr lang="en-GB" dirty="0"/>
          </a:p>
        </p:txBody>
      </p:sp>
      <p:sp>
        <p:nvSpPr>
          <p:cNvPr id="3" name="Content Placeholder 2"/>
          <p:cNvSpPr>
            <a:spLocks noGrp="1"/>
          </p:cNvSpPr>
          <p:nvPr>
            <p:ph sz="quarter" idx="1"/>
          </p:nvPr>
        </p:nvSpPr>
        <p:spPr/>
        <p:txBody>
          <a:bodyPr>
            <a:normAutofit lnSpcReduction="10000"/>
          </a:bodyPr>
          <a:lstStyle/>
          <a:p>
            <a:r>
              <a:rPr lang="en-GB" dirty="0">
                <a:hlinkClick r:id="rId2"/>
              </a:rPr>
              <a:t>https://</a:t>
            </a:r>
            <a:r>
              <a:rPr lang="en-GB" dirty="0" smtClean="0">
                <a:hlinkClick r:id="rId2"/>
              </a:rPr>
              <a:t>www.youtube.com/watch?v=RlpsmpWOUFY</a:t>
            </a:r>
            <a:endParaRPr lang="en-GB" dirty="0" smtClean="0"/>
          </a:p>
          <a:p>
            <a:endParaRPr lang="en-GB" dirty="0"/>
          </a:p>
          <a:p>
            <a:r>
              <a:rPr lang="en-GB" dirty="0" smtClean="0"/>
              <a:t>This is not all the sounds but most of them.  </a:t>
            </a:r>
          </a:p>
          <a:p>
            <a:r>
              <a:rPr lang="en-GB" dirty="0" smtClean="0"/>
              <a:t>At school to help the children to remember the sounds there are specific captions and actions that we use similar to Jolly Phonics and Letters and sounds.</a:t>
            </a:r>
          </a:p>
          <a:p>
            <a:r>
              <a:rPr lang="en-GB" dirty="0" smtClean="0"/>
              <a:t>We have been using them this year and the children really them. </a:t>
            </a:r>
          </a:p>
          <a:p>
            <a:r>
              <a:rPr lang="en-GB" dirty="0" smtClean="0"/>
              <a:t>To help the children decode and then re-blend the words, we are using “phoneme fingers”</a:t>
            </a:r>
            <a:r>
              <a:rPr lang="en-GB" dirty="0"/>
              <a:t> </a:t>
            </a:r>
            <a:r>
              <a:rPr lang="en-GB" dirty="0" smtClean="0"/>
              <a:t>– cue example Miss Hammond.</a:t>
            </a:r>
          </a:p>
        </p:txBody>
      </p:sp>
    </p:spTree>
    <p:extLst>
      <p:ext uri="{BB962C8B-B14F-4D97-AF65-F5344CB8AC3E}">
        <p14:creationId xmlns:p14="http://schemas.microsoft.com/office/powerpoint/2010/main" val="30930514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KHammond\AppData\Local\Microsoft\Windows\Temporary Internet Files\Content.Outlook\RNKVOJ17\file.jpe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4589" t="20361" r="7648" b="8023"/>
          <a:stretch/>
        </p:blipFill>
        <p:spPr bwMode="auto">
          <a:xfrm rot="5400000">
            <a:off x="918638" y="1177705"/>
            <a:ext cx="6395949" cy="44178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04436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a lesson works…</a:t>
            </a:r>
            <a:endParaRPr lang="en-GB" dirty="0"/>
          </a:p>
        </p:txBody>
      </p:sp>
      <p:sp>
        <p:nvSpPr>
          <p:cNvPr id="3" name="Content Placeholder 2"/>
          <p:cNvSpPr>
            <a:spLocks noGrp="1"/>
          </p:cNvSpPr>
          <p:nvPr>
            <p:ph sz="quarter" idx="1"/>
          </p:nvPr>
        </p:nvSpPr>
        <p:spPr/>
        <p:txBody>
          <a:bodyPr>
            <a:normAutofit fontScale="85000" lnSpcReduction="10000"/>
          </a:bodyPr>
          <a:lstStyle/>
          <a:p>
            <a:r>
              <a:rPr lang="en-GB" dirty="0" smtClean="0"/>
              <a:t>The class teacher will dress up as a character from the book and “wow” the children.</a:t>
            </a:r>
          </a:p>
          <a:p>
            <a:r>
              <a:rPr lang="en-GB" dirty="0" smtClean="0"/>
              <a:t>The class teacher will then read the story with the focus sound within it. He/she will make continual reference to the focus sound whilst reading the story. </a:t>
            </a:r>
          </a:p>
          <a:p>
            <a:r>
              <a:rPr lang="en-GB" dirty="0" smtClean="0"/>
              <a:t>Class teacher will then write words on the board asking the children to recognise the sound we are focussing on whilst moving around the classroom discussing with their peers.</a:t>
            </a:r>
          </a:p>
          <a:p>
            <a:r>
              <a:rPr lang="en-GB" dirty="0" smtClean="0"/>
              <a:t>Children to then write sound buttons and zips underneath the words written by the class teacher.</a:t>
            </a:r>
          </a:p>
          <a:p>
            <a:r>
              <a:rPr lang="en-GB" dirty="0" smtClean="0"/>
              <a:t>Whole class to use phoneme fingers to segment the word and then re-blend.</a:t>
            </a:r>
          </a:p>
          <a:p>
            <a:r>
              <a:rPr lang="en-GB" dirty="0" smtClean="0"/>
              <a:t>Class teacher to dismiss children to differentiated contextual activities based upon the focus book. For example threading Rapunzel’s golden hair into words containing the choses phoneme – “</a:t>
            </a:r>
            <a:r>
              <a:rPr lang="en-GB" dirty="0" err="1" smtClean="0"/>
              <a:t>ir</a:t>
            </a:r>
            <a:r>
              <a:rPr lang="en-GB" dirty="0" smtClean="0"/>
              <a:t>”</a:t>
            </a:r>
            <a:endParaRPr lang="en-GB" dirty="0"/>
          </a:p>
        </p:txBody>
      </p:sp>
    </p:spTree>
    <p:extLst>
      <p:ext uri="{BB962C8B-B14F-4D97-AF65-F5344CB8AC3E}">
        <p14:creationId xmlns:p14="http://schemas.microsoft.com/office/powerpoint/2010/main" val="10234208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E:\DCIM\101MSDCF\DSC0056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88640"/>
            <a:ext cx="5328592" cy="3996444"/>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E:\DCIM\101MSDCF\DSC0056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23928" y="3418122"/>
            <a:ext cx="45720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11265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tricky word troll</a:t>
            </a:r>
            <a:endParaRPr lang="en-GB" dirty="0"/>
          </a:p>
        </p:txBody>
      </p:sp>
      <p:sp>
        <p:nvSpPr>
          <p:cNvPr id="3" name="Content Placeholder 2"/>
          <p:cNvSpPr>
            <a:spLocks noGrp="1"/>
          </p:cNvSpPr>
          <p:nvPr>
            <p:ph sz="quarter" idx="1"/>
          </p:nvPr>
        </p:nvSpPr>
        <p:spPr/>
        <p:txBody>
          <a:bodyPr/>
          <a:lstStyle/>
          <a:p>
            <a:r>
              <a:rPr lang="en-GB" dirty="0" smtClean="0"/>
              <a:t>Not all words fit with phonics such as ‘to’ ‘was’ ‘he’</a:t>
            </a:r>
          </a:p>
          <a:p>
            <a:r>
              <a:rPr lang="en-GB" dirty="0" smtClean="0"/>
              <a:t>These are known a tricky words and we just have to learn them.</a:t>
            </a:r>
          </a:p>
          <a:p>
            <a:r>
              <a:rPr lang="en-GB" dirty="0" smtClean="0"/>
              <a:t>The Tricky </a:t>
            </a:r>
            <a:r>
              <a:rPr lang="en-GB" dirty="0"/>
              <a:t>W</a:t>
            </a:r>
            <a:r>
              <a:rPr lang="en-GB" dirty="0" smtClean="0"/>
              <a:t>ord </a:t>
            </a:r>
            <a:r>
              <a:rPr lang="en-GB" dirty="0"/>
              <a:t>T</a:t>
            </a:r>
            <a:r>
              <a:rPr lang="en-GB" dirty="0" smtClean="0"/>
              <a:t>roll likes to try and catch the children out.  Each class has a Tricky Word Troll that helps them learn to read these words.</a:t>
            </a:r>
          </a:p>
          <a:p>
            <a:endParaRPr lang="en-GB"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52120" y="4581128"/>
            <a:ext cx="1475656" cy="20873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87903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you can help at home</a:t>
            </a:r>
            <a:endParaRPr lang="en-GB" dirty="0"/>
          </a:p>
        </p:txBody>
      </p:sp>
      <p:sp>
        <p:nvSpPr>
          <p:cNvPr id="3" name="Content Placeholder 2"/>
          <p:cNvSpPr>
            <a:spLocks noGrp="1"/>
          </p:cNvSpPr>
          <p:nvPr>
            <p:ph sz="quarter" idx="1"/>
          </p:nvPr>
        </p:nvSpPr>
        <p:spPr/>
        <p:txBody>
          <a:bodyPr/>
          <a:lstStyle/>
          <a:p>
            <a:r>
              <a:rPr lang="en-GB" dirty="0" smtClean="0"/>
              <a:t>Reading every day will help encourage your child to use the sounds that they are learning as well as improving their confidence. It will instil a love of books and learning.</a:t>
            </a:r>
          </a:p>
          <a:p>
            <a:r>
              <a:rPr lang="en-GB" dirty="0" smtClean="0"/>
              <a:t>Practising the sounds and the actions, then using them in context.  This can be done through games and at any time in the day. </a:t>
            </a:r>
          </a:p>
          <a:p>
            <a:r>
              <a:rPr lang="en-GB" dirty="0" smtClean="0"/>
              <a:t>Reading is everywhere (shops, road signs </a:t>
            </a:r>
            <a:r>
              <a:rPr lang="en-GB" dirty="0" err="1" smtClean="0"/>
              <a:t>ect</a:t>
            </a:r>
            <a:r>
              <a:rPr lang="en-GB" dirty="0" smtClean="0"/>
              <a:t>.)  so encourage them to use their phonics when out and about.</a:t>
            </a:r>
          </a:p>
          <a:p>
            <a:endParaRPr lang="en-GB" dirty="0"/>
          </a:p>
        </p:txBody>
      </p:sp>
    </p:spTree>
    <p:extLst>
      <p:ext uri="{BB962C8B-B14F-4D97-AF65-F5344CB8AC3E}">
        <p14:creationId xmlns:p14="http://schemas.microsoft.com/office/powerpoint/2010/main" val="690197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Glossary </a:t>
            </a:r>
            <a:endParaRPr lang="en-GB" dirty="0"/>
          </a:p>
        </p:txBody>
      </p:sp>
      <p:sp>
        <p:nvSpPr>
          <p:cNvPr id="3" name="Content Placeholder 2"/>
          <p:cNvSpPr>
            <a:spLocks noGrp="1"/>
          </p:cNvSpPr>
          <p:nvPr>
            <p:ph sz="quarter" idx="1"/>
          </p:nvPr>
        </p:nvSpPr>
        <p:spPr/>
        <p:txBody>
          <a:bodyPr/>
          <a:lstStyle/>
          <a:p>
            <a:r>
              <a:rPr lang="en-GB" dirty="0" smtClean="0"/>
              <a:t>Phoneme – individual sounds</a:t>
            </a:r>
          </a:p>
          <a:p>
            <a:r>
              <a:rPr lang="en-GB" dirty="0" smtClean="0"/>
              <a:t>Grapheme – letters that create a sound </a:t>
            </a:r>
          </a:p>
          <a:p>
            <a:r>
              <a:rPr lang="en-GB" dirty="0" smtClean="0"/>
              <a:t>Diagraph – two letters that make a sound ‘</a:t>
            </a:r>
            <a:r>
              <a:rPr lang="en-GB" dirty="0" err="1" smtClean="0"/>
              <a:t>ai</a:t>
            </a:r>
            <a:r>
              <a:rPr lang="en-GB" dirty="0" smtClean="0"/>
              <a:t>’</a:t>
            </a:r>
          </a:p>
          <a:p>
            <a:r>
              <a:rPr lang="en-GB" dirty="0" smtClean="0"/>
              <a:t>Tri-graph – three letters that make a sound ‘</a:t>
            </a:r>
            <a:r>
              <a:rPr lang="en-GB" dirty="0" err="1" smtClean="0"/>
              <a:t>igh</a:t>
            </a:r>
            <a:r>
              <a:rPr lang="en-GB" dirty="0" smtClean="0"/>
              <a:t>’</a:t>
            </a:r>
          </a:p>
          <a:p>
            <a:r>
              <a:rPr lang="en-GB" dirty="0" smtClean="0"/>
              <a:t>Split vowel diagraph – </a:t>
            </a:r>
            <a:r>
              <a:rPr lang="en-GB" dirty="0" err="1" smtClean="0"/>
              <a:t>a_e</a:t>
            </a:r>
            <a:r>
              <a:rPr lang="en-GB" dirty="0" smtClean="0"/>
              <a:t>, </a:t>
            </a:r>
            <a:r>
              <a:rPr lang="en-GB" dirty="0" err="1" smtClean="0"/>
              <a:t>e_e</a:t>
            </a:r>
            <a:r>
              <a:rPr lang="en-GB" dirty="0" smtClean="0"/>
              <a:t>, </a:t>
            </a:r>
            <a:r>
              <a:rPr lang="en-GB" dirty="0" err="1" smtClean="0"/>
              <a:t>i_e</a:t>
            </a:r>
            <a:r>
              <a:rPr lang="en-GB" dirty="0" smtClean="0"/>
              <a:t>, </a:t>
            </a:r>
            <a:r>
              <a:rPr lang="en-GB" dirty="0" err="1" smtClean="0"/>
              <a:t>o_e</a:t>
            </a:r>
            <a:r>
              <a:rPr lang="en-GB" dirty="0" smtClean="0"/>
              <a:t>, </a:t>
            </a:r>
            <a:r>
              <a:rPr lang="en-GB" dirty="0" err="1" smtClean="0"/>
              <a:t>u_e</a:t>
            </a:r>
            <a:endParaRPr lang="en-GB" dirty="0" smtClean="0"/>
          </a:p>
          <a:p>
            <a:r>
              <a:rPr lang="en-GB" dirty="0" smtClean="0"/>
              <a:t>Segment – split a word into its sounds</a:t>
            </a:r>
          </a:p>
          <a:p>
            <a:r>
              <a:rPr lang="en-GB" dirty="0" smtClean="0"/>
              <a:t>Blend – putting the sounds in a word together</a:t>
            </a:r>
          </a:p>
          <a:p>
            <a:r>
              <a:rPr lang="en-GB" dirty="0" smtClean="0"/>
              <a:t>Pseudo – a made up word</a:t>
            </a:r>
          </a:p>
          <a:p>
            <a:r>
              <a:rPr lang="en-GB" dirty="0" smtClean="0"/>
              <a:t>Non-pseudo – real word</a:t>
            </a:r>
          </a:p>
        </p:txBody>
      </p:sp>
    </p:spTree>
    <p:extLst>
      <p:ext uri="{BB962C8B-B14F-4D97-AF65-F5344CB8AC3E}">
        <p14:creationId xmlns:p14="http://schemas.microsoft.com/office/powerpoint/2010/main" val="24746807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phonics?</a:t>
            </a:r>
            <a:endParaRPr lang="en-GB" dirty="0"/>
          </a:p>
        </p:txBody>
      </p:sp>
      <p:sp>
        <p:nvSpPr>
          <p:cNvPr id="3" name="Content Placeholder 2"/>
          <p:cNvSpPr>
            <a:spLocks noGrp="1"/>
          </p:cNvSpPr>
          <p:nvPr>
            <p:ph sz="quarter" idx="1"/>
          </p:nvPr>
        </p:nvSpPr>
        <p:spPr/>
        <p:txBody>
          <a:bodyPr/>
          <a:lstStyle/>
          <a:p>
            <a:r>
              <a:rPr lang="en-GB" dirty="0" smtClean="0"/>
              <a:t>Phonics is the first strategy that children are taught in helping them to learn to read.  It runs along side other teaching methods such as guided reading and shared reading to help develop all the vital skills that will hopefully give them a love of reading.</a:t>
            </a:r>
            <a:endParaRPr lang="en-GB" dirty="0"/>
          </a:p>
        </p:txBody>
      </p:sp>
    </p:spTree>
    <p:extLst>
      <p:ext uri="{BB962C8B-B14F-4D97-AF65-F5344CB8AC3E}">
        <p14:creationId xmlns:p14="http://schemas.microsoft.com/office/powerpoint/2010/main" val="29765338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expectation</a:t>
            </a:r>
            <a:endParaRPr lang="en-GB" dirty="0"/>
          </a:p>
        </p:txBody>
      </p:sp>
      <p:sp>
        <p:nvSpPr>
          <p:cNvPr id="3" name="Content Placeholder 2"/>
          <p:cNvSpPr>
            <a:spLocks noGrp="1"/>
          </p:cNvSpPr>
          <p:nvPr>
            <p:ph sz="quarter" idx="1"/>
          </p:nvPr>
        </p:nvSpPr>
        <p:spPr/>
        <p:txBody>
          <a:bodyPr>
            <a:normAutofit lnSpcReduction="10000"/>
          </a:bodyPr>
          <a:lstStyle/>
          <a:p>
            <a:r>
              <a:rPr lang="en-GB" dirty="0" smtClean="0"/>
              <a:t>Every child is taught how to learn to read through phonics from EYFS through to Year 2.</a:t>
            </a:r>
          </a:p>
          <a:p>
            <a:r>
              <a:rPr lang="en-GB" dirty="0" smtClean="0"/>
              <a:t>At Wheatfields we use the Story Time Phonics scheme of work which is new to us this year.</a:t>
            </a:r>
          </a:p>
          <a:p>
            <a:r>
              <a:rPr lang="en-GB" dirty="0" smtClean="0"/>
              <a:t>Every EYFS and Year 1 class will have a daily 30 minutes phonics lesson.</a:t>
            </a:r>
          </a:p>
          <a:p>
            <a:r>
              <a:rPr lang="en-GB" dirty="0" smtClean="0"/>
              <a:t>For those who need extra help and support this is given through extra reading with adults and interventions with our LSAs and teaching staff.</a:t>
            </a:r>
          </a:p>
          <a:p>
            <a:r>
              <a:rPr lang="en-GB" dirty="0" smtClean="0"/>
              <a:t>By the end of EYFS the children are expected to know all of their phase 3 sounds to give them a strong foundation to learn their phase 5 sounds in Year 1.  This leads on to Year 2 spelling rules. </a:t>
            </a:r>
            <a:endParaRPr lang="en-GB" dirty="0"/>
          </a:p>
        </p:txBody>
      </p:sp>
    </p:spTree>
    <p:extLst>
      <p:ext uri="{BB962C8B-B14F-4D97-AF65-F5344CB8AC3E}">
        <p14:creationId xmlns:p14="http://schemas.microsoft.com/office/powerpoint/2010/main" val="18629688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Government expectation</a:t>
            </a:r>
            <a:endParaRPr lang="en-GB" dirty="0"/>
          </a:p>
        </p:txBody>
      </p:sp>
      <p:sp>
        <p:nvSpPr>
          <p:cNvPr id="3" name="Content Placeholder 2"/>
          <p:cNvSpPr>
            <a:spLocks noGrp="1"/>
          </p:cNvSpPr>
          <p:nvPr>
            <p:ph sz="quarter" idx="1"/>
          </p:nvPr>
        </p:nvSpPr>
        <p:spPr/>
        <p:txBody>
          <a:bodyPr>
            <a:normAutofit fontScale="92500" lnSpcReduction="10000"/>
          </a:bodyPr>
          <a:lstStyle/>
          <a:p>
            <a:r>
              <a:rPr lang="en-GB" dirty="0" smtClean="0"/>
              <a:t>During the summer term all the children within Year 1 will take the Phonic Screen Check.</a:t>
            </a:r>
          </a:p>
          <a:p>
            <a:r>
              <a:rPr lang="en-GB" dirty="0" smtClean="0"/>
              <a:t>This consist of reading 40 words that contain all the sounds that they have been taught through EYFS and Y1.  The words are a mixture of pseudo (real) and non-</a:t>
            </a:r>
            <a:r>
              <a:rPr lang="en-GB" dirty="0"/>
              <a:t> pseudo</a:t>
            </a:r>
            <a:r>
              <a:rPr lang="en-GB" dirty="0" smtClean="0"/>
              <a:t> (not real) words. </a:t>
            </a:r>
          </a:p>
          <a:p>
            <a:r>
              <a:rPr lang="en-GB" dirty="0" smtClean="0"/>
              <a:t>This is a Government expectation  however the children’s teachers will administer the check next summer. </a:t>
            </a:r>
          </a:p>
          <a:p>
            <a:r>
              <a:rPr lang="en-GB" dirty="0" smtClean="0"/>
              <a:t>The result has no baring on your child in their future academic progression, however if they do not meet the pass mark in the check, we will give them additional support to assist their learning when they reach Year 2.</a:t>
            </a:r>
            <a:endParaRPr lang="en-GB" dirty="0"/>
          </a:p>
        </p:txBody>
      </p:sp>
    </p:spTree>
    <p:extLst>
      <p:ext uri="{BB962C8B-B14F-4D97-AF65-F5344CB8AC3E}">
        <p14:creationId xmlns:p14="http://schemas.microsoft.com/office/powerpoint/2010/main" val="1180116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4082"/>
          </a:xfrm>
        </p:spPr>
        <p:txBody>
          <a:bodyPr/>
          <a:lstStyle/>
          <a:p>
            <a:r>
              <a:rPr lang="en-GB" dirty="0" smtClean="0"/>
              <a:t>Phonic screening check</a:t>
            </a:r>
            <a:endParaRPr lang="en-GB" dirty="0"/>
          </a:p>
        </p:txBody>
      </p:sp>
      <p:pic>
        <p:nvPicPr>
          <p:cNvPr id="1026" name="Picture 2" descr="Image result for phonic screening test words"/>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742566" y="1556792"/>
            <a:ext cx="7069794" cy="50848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11683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we do at Wheatfields…</a:t>
            </a:r>
            <a:endParaRPr lang="en-GB" dirty="0"/>
          </a:p>
        </p:txBody>
      </p:sp>
      <p:sp>
        <p:nvSpPr>
          <p:cNvPr id="3" name="Content Placeholder 2"/>
          <p:cNvSpPr>
            <a:spLocks noGrp="1"/>
          </p:cNvSpPr>
          <p:nvPr>
            <p:ph sz="quarter" idx="1"/>
          </p:nvPr>
        </p:nvSpPr>
        <p:spPr/>
        <p:txBody>
          <a:bodyPr>
            <a:normAutofit fontScale="92500" lnSpcReduction="20000"/>
          </a:bodyPr>
          <a:lstStyle/>
          <a:p>
            <a:r>
              <a:rPr lang="en-GB" dirty="0" smtClean="0"/>
              <a:t>As of this year we have purchased and instigated a new scheme – Story Time phonics. </a:t>
            </a:r>
            <a:r>
              <a:rPr lang="en-GB" dirty="0"/>
              <a:t>	</a:t>
            </a:r>
            <a:r>
              <a:rPr lang="en-GB" dirty="0" smtClean="0"/>
              <a:t>This new scheme of work spans EYFS through to Year 1 so the teachers can track/assess children’s progression within phonics.</a:t>
            </a:r>
          </a:p>
          <a:p>
            <a:r>
              <a:rPr lang="en-GB" dirty="0" smtClean="0"/>
              <a:t>Story time phonics uses books to teach the 40+ phonemes and their grapheme correspondence.</a:t>
            </a:r>
          </a:p>
          <a:p>
            <a:r>
              <a:rPr lang="en-GB" u="sng" dirty="0" smtClean="0"/>
              <a:t>The philosophy behind story time phonics   </a:t>
            </a:r>
          </a:p>
          <a:p>
            <a:r>
              <a:rPr lang="en-GB" dirty="0" smtClean="0"/>
              <a:t>Fun and creative activities to develop a love of reading</a:t>
            </a:r>
          </a:p>
          <a:p>
            <a:r>
              <a:rPr lang="en-GB" dirty="0" smtClean="0"/>
              <a:t>The children hear the sounds in context</a:t>
            </a:r>
          </a:p>
          <a:p>
            <a:r>
              <a:rPr lang="en-GB" dirty="0" smtClean="0"/>
              <a:t>They are exposed to language through a wide range of books</a:t>
            </a:r>
          </a:p>
          <a:p>
            <a:r>
              <a:rPr lang="en-GB" dirty="0" smtClean="0"/>
              <a:t>A solid based for decoding (identifying individual sounds in words). CHIP – CH…I…P</a:t>
            </a:r>
          </a:p>
          <a:p>
            <a:endParaRPr lang="en-GB" dirty="0" smtClean="0"/>
          </a:p>
          <a:p>
            <a:endParaRPr lang="en-GB" dirty="0"/>
          </a:p>
        </p:txBody>
      </p:sp>
    </p:spTree>
    <p:extLst>
      <p:ext uri="{BB962C8B-B14F-4D97-AF65-F5344CB8AC3E}">
        <p14:creationId xmlns:p14="http://schemas.microsoft.com/office/powerpoint/2010/main" val="33445259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 visit from the Phonic fairy and tricky word troll!</a:t>
            </a:r>
            <a:endParaRPr lang="en-GB" dirty="0"/>
          </a:p>
        </p:txBody>
      </p:sp>
      <p:pic>
        <p:nvPicPr>
          <p:cNvPr id="6146" name="Picture 2" descr="E:\DCIM\101MSDCF\DSC0026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1689536"/>
            <a:ext cx="4128459" cy="3096344"/>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E:\DCIM\101MSDCF\DSC0027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96003" y="3717032"/>
            <a:ext cx="3899925" cy="2924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18205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phonic fairy</a:t>
            </a:r>
            <a:endParaRPr lang="en-GB" dirty="0"/>
          </a:p>
        </p:txBody>
      </p:sp>
      <p:sp>
        <p:nvSpPr>
          <p:cNvPr id="3" name="Content Placeholder 2"/>
          <p:cNvSpPr>
            <a:spLocks noGrp="1"/>
          </p:cNvSpPr>
          <p:nvPr>
            <p:ph sz="quarter" idx="1"/>
          </p:nvPr>
        </p:nvSpPr>
        <p:spPr/>
        <p:txBody>
          <a:bodyPr/>
          <a:lstStyle/>
          <a:p>
            <a:r>
              <a:rPr lang="en-GB" dirty="0" smtClean="0"/>
              <a:t>At the start of each lesson the children are introduced to the sound that they are learning and the book.  </a:t>
            </a:r>
          </a:p>
          <a:p>
            <a:pPr marL="0" indent="0">
              <a:buNone/>
            </a:pPr>
            <a:endParaRPr lang="en-GB" dirty="0"/>
          </a:p>
          <a:p>
            <a:r>
              <a:rPr lang="en-GB" dirty="0" smtClean="0"/>
              <a:t>As you can see the lessons are really fun and engaging, the teachers love dressing up (even Mr Mills!). </a:t>
            </a:r>
            <a:endParaRPr lang="en-GB" dirty="0"/>
          </a:p>
        </p:txBody>
      </p:sp>
      <p:pic>
        <p:nvPicPr>
          <p:cNvPr id="5122" name="Picture 2" descr="http://ttsstorytimephonics.co.uk/wp-content/uploads/2016/06/Phonic-Fairy-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80312" y="476672"/>
            <a:ext cx="971600" cy="1374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37864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KHammond\AppData\Local\Microsoft\Windows\Temporary Internet Files\Content.Outlook\RNKVOJ17\received_765317368394.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15816" y="764704"/>
            <a:ext cx="3080941" cy="5477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563558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381</TotalTime>
  <Words>833</Words>
  <Application>Microsoft Office PowerPoint</Application>
  <PresentationFormat>On-screen Show (4:3)</PresentationFormat>
  <Paragraphs>61</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Oriel</vt:lpstr>
      <vt:lpstr>Story time phonics</vt:lpstr>
      <vt:lpstr>What is phonics?</vt:lpstr>
      <vt:lpstr>The expectation</vt:lpstr>
      <vt:lpstr>Government expectation</vt:lpstr>
      <vt:lpstr>Phonic screening check</vt:lpstr>
      <vt:lpstr>What we do at Wheatfields…</vt:lpstr>
      <vt:lpstr>A visit from the Phonic fairy and tricky word troll!</vt:lpstr>
      <vt:lpstr>The phonic fairy</vt:lpstr>
      <vt:lpstr>PowerPoint Presentation</vt:lpstr>
      <vt:lpstr>The sounds…</vt:lpstr>
      <vt:lpstr>PowerPoint Presentation</vt:lpstr>
      <vt:lpstr>How a lesson works…</vt:lpstr>
      <vt:lpstr>PowerPoint Presentation</vt:lpstr>
      <vt:lpstr>The tricky word troll</vt:lpstr>
      <vt:lpstr>How you can help at home</vt:lpstr>
      <vt:lpstr>Glossary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Story time phonics</dc:title>
  <dc:creator>Katie Hammond</dc:creator>
  <cp:lastModifiedBy>Urquhart Tracy</cp:lastModifiedBy>
  <cp:revision>19</cp:revision>
  <dcterms:created xsi:type="dcterms:W3CDTF">2017-10-12T11:34:29Z</dcterms:created>
  <dcterms:modified xsi:type="dcterms:W3CDTF">2017-10-16T16:00:54Z</dcterms:modified>
</cp:coreProperties>
</file>